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67" r:id="rId4"/>
    <p:sldId id="259" r:id="rId5"/>
    <p:sldId id="268" r:id="rId6"/>
    <p:sldId id="276" r:id="rId7"/>
    <p:sldId id="272" r:id="rId8"/>
    <p:sldId id="277" r:id="rId9"/>
    <p:sldId id="269" r:id="rId10"/>
    <p:sldId id="260" r:id="rId11"/>
    <p:sldId id="271" r:id="rId12"/>
    <p:sldId id="265" r:id="rId13"/>
    <p:sldId id="274" r:id="rId14"/>
    <p:sldId id="275" r:id="rId15"/>
  </p:sldIdLst>
  <p:sldSz cx="14630400" cy="8229600"/>
  <p:notesSz cx="8229600" cy="14630400"/>
  <p:embeddedFontLst>
    <p:embeddedFont>
      <p:font typeface="Mukta Light" panose="020B0604020202020204" charset="0"/>
      <p:regular r:id="rId17"/>
    </p:embeddedFont>
    <p:embeddedFont>
      <p:font typeface="Prompt Medium" panose="00000600000000000000" pitchFamily="2" charset="-34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A1813-B14C-4A6E-A7D8-9794758B6F7A}" v="100" dt="2025-04-22T10:51:19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2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41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81564-CA69-D90B-A691-7E73FE52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8DEDC-AEC1-5A06-CF56-6B25E2B0D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62B2C-60FD-B32F-50CC-141DC48C4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A537-A6D6-40FC-C48A-565C4C0631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6E27-09D9-DBA2-188D-8C8A75B4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AC027-0919-FDB7-371E-64504C255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D2B6E-B257-50DE-211E-37F0EDB50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52B-D273-B098-E3DB-BA60ACEE0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4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AE4F4-5C37-9E01-D48B-024B76748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BCD60-B4C4-8808-206B-412F0D8DD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86A5A-26FC-A037-65AC-A1484E12F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D5B1C-A8A9-B5D8-29D1-C811988A3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63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9469-8168-9F28-9FFB-8CE9926F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E5627-4AE2-F529-ADE4-844F1B398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35701E-003B-CF4F-15C3-AEAED3738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EBE6A-36FA-47CB-97AD-A7ED334F8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78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2A7BC-48EC-406A-C6E8-12802A49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C1DD2-B378-F9F2-B541-7A38A2E9D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8499D1-815A-E09B-BD63-BDB0B2E03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2EDB-1F39-13A0-10F0-6327E8B24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0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721E4-16C0-1E75-60B2-B44B3F05F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660CB-9A97-50AF-EAAD-B8BE8A438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D95D2-D1E2-FF0F-6D21-0468940BA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7C3C2-7DD5-A693-F946-DAE929A94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0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forest-fir-trees-periwinkle-1246147/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urworldindata.org/population-growth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rickle-the-rainy-season-raindrops-2450901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erpany.com/en/resources/executive-meetings/meeting-ROI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pr.online.ucf.edu/strengthen-peer-review-by-promoting-the-lens-of-design/infographic-deforestatio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hyperlink" Target="https://pxhere.com/ko/photo/485071" TargetMode="External"/><Relationship Id="rId4" Type="http://schemas.openxmlformats.org/officeDocument/2006/relationships/image" Target="../media/image8.jp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a.europa.eu/highlights/climate-change-threatens-future-of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497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4213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Deforestation: A Global Crisis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6511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Deforestation is a critical global issue. The current rate is approximately 10 million hectares each year. Urgent action is required now to safeguard our forests.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864037" y="5501163"/>
            <a:ext cx="6126848" cy="1883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PRESENTED BY: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AAKASH VASHIST &amp; ABHISHEK NEGI</a:t>
            </a:r>
            <a:endParaRPr lang="en-US" sz="2000" b="1" dirty="0">
              <a:solidFill>
                <a:srgbClr val="DAD8E9"/>
              </a:solidFill>
              <a:latin typeface="Mukta Bold" pitchFamily="34" charset="0"/>
              <a:ea typeface="Mukta Bold" pitchFamily="34" charset="-122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</a:rPr>
              <a:t>MSC. COMPUTER SCIENCE  (COHORT 2025)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</a:rPr>
              <a:t>SUBJECT: TOOLS &amp; METHODS OF DATA ANALYSIS </a:t>
            </a:r>
            <a:endParaRPr lang="en-US" sz="2000" dirty="0"/>
          </a:p>
        </p:txBody>
      </p:sp>
      <p:pic>
        <p:nvPicPr>
          <p:cNvPr id="12" name="Picture 11" descr="A forest of trees in the mountains">
            <a:extLst>
              <a:ext uri="{FF2B5EF4-FFF2-40B4-BE49-F238E27FC236}">
                <a16:creationId xmlns:a16="http://schemas.microsoft.com/office/drawing/2014/main" id="{4FC8DF5D-FF85-946F-2748-5F87A7BD7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39496" y="0"/>
            <a:ext cx="559090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9001" y="694374"/>
            <a:ext cx="10706100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Top Countries suffering from Deforestation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52ED7B-BB01-5E44-96E2-16F6C2E0860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1" y="1780062"/>
            <a:ext cx="10706100" cy="5308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433C58-B804-0030-10B5-23485F1B886C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ED20C321-5381-9608-D005-443F6153A700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Mukta Light" panose="020B0604020202020204" charset="0"/>
                <a:cs typeface="Mukta Light" panose="020B0604020202020204" charset="0"/>
              </a:rPr>
              <a:t>Fig 2.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8024E8-5EB7-BDD7-8541-77281A11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7E2E0B-D1FC-7A16-2F32-0DF5C6B23B85}"/>
              </a:ext>
            </a:extLst>
          </p:cNvPr>
          <p:cNvSpPr/>
          <p:nvPr/>
        </p:nvSpPr>
        <p:spPr>
          <a:xfrm>
            <a:off x="889001" y="694374"/>
            <a:ext cx="10706100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Histogram Comparison: 1990 vs 2015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CD60CA-0207-58E5-6E0F-3BF6AA479375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77E9C4D9-D45D-A0C6-D66C-5DD55D0AFF7D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Mukta Light" panose="020B0604020202020204" charset="0"/>
                <a:cs typeface="Mukta Light" panose="020B0604020202020204" charset="0"/>
              </a:rPr>
              <a:t>Fig 3.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84E63-337B-30AA-C6DD-71F269EE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198" y="1804029"/>
            <a:ext cx="6140201" cy="512681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F2E66C4F-7934-4D39-6A3B-D3566C9E7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1" y="1804029"/>
            <a:ext cx="6140201" cy="51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95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30047" y="4117657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Support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71788" y="4572357"/>
            <a:ext cx="3600212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Sustainable products</a:t>
            </a:r>
            <a:endParaRPr lang="en-US" sz="1800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1659E096-3491-9B58-E05B-155433915955}"/>
              </a:ext>
            </a:extLst>
          </p:cNvPr>
          <p:cNvSpPr/>
          <p:nvPr/>
        </p:nvSpPr>
        <p:spPr>
          <a:xfrm>
            <a:off x="914457" y="714135"/>
            <a:ext cx="6972186" cy="1329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Actionable steps to</a:t>
            </a:r>
          </a:p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Prevent Deforestation</a:t>
            </a:r>
            <a:endParaRPr lang="en-US" sz="4300" dirty="0"/>
          </a:p>
        </p:txBody>
      </p:sp>
      <p:pic>
        <p:nvPicPr>
          <p:cNvPr id="16" name="Graphic 15" descr="Open hand with solid fill">
            <a:extLst>
              <a:ext uri="{FF2B5EF4-FFF2-40B4-BE49-F238E27FC236}">
                <a16:creationId xmlns:a16="http://schemas.microsoft.com/office/drawing/2014/main" id="{919DD555-AB98-3BFB-3A0B-C224D588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55" y="2997014"/>
            <a:ext cx="1168578" cy="1168578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8A9244CF-F09C-139A-EB9A-8E5CD2D01840}"/>
              </a:ext>
            </a:extLst>
          </p:cNvPr>
          <p:cNvSpPr/>
          <p:nvPr/>
        </p:nvSpPr>
        <p:spPr>
          <a:xfrm>
            <a:off x="5258108" y="4114800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cs typeface="Prompt Medium" pitchFamily="34" charset="-120"/>
              </a:rPr>
              <a:t>Advocate</a:t>
            </a:r>
            <a:endParaRPr lang="en-US" sz="28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E5D92382-25F9-D611-3F3C-D27AC294464E}"/>
              </a:ext>
            </a:extLst>
          </p:cNvPr>
          <p:cNvSpPr/>
          <p:nvPr/>
        </p:nvSpPr>
        <p:spPr>
          <a:xfrm>
            <a:off x="4899849" y="4569500"/>
            <a:ext cx="3600212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2A91AFB2-1B77-3963-572A-7B8F7F234172}"/>
              </a:ext>
            </a:extLst>
          </p:cNvPr>
          <p:cNvSpPr/>
          <p:nvPr/>
        </p:nvSpPr>
        <p:spPr>
          <a:xfrm>
            <a:off x="4728399" y="4576218"/>
            <a:ext cx="3600212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Enforce Strong Forest Laws</a:t>
            </a:r>
            <a:endParaRPr lang="en-US" sz="1800" dirty="0"/>
          </a:p>
        </p:txBody>
      </p:sp>
      <p:pic>
        <p:nvPicPr>
          <p:cNvPr id="22" name="Graphic 21" descr="Gavel outline">
            <a:extLst>
              <a:ext uri="{FF2B5EF4-FFF2-40B4-BE49-F238E27FC236}">
                <a16:creationId xmlns:a16="http://schemas.microsoft.com/office/drawing/2014/main" id="{840BD25A-CC1B-EF2E-1AF8-C297683B4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8240" y="2934252"/>
            <a:ext cx="1040530" cy="1040530"/>
          </a:xfrm>
          <a:prstGeom prst="rect">
            <a:avLst/>
          </a:prstGeom>
        </p:spPr>
      </p:pic>
      <p:sp>
        <p:nvSpPr>
          <p:cNvPr id="23" name="Text 3">
            <a:extLst>
              <a:ext uri="{FF2B5EF4-FFF2-40B4-BE49-F238E27FC236}">
                <a16:creationId xmlns:a16="http://schemas.microsoft.com/office/drawing/2014/main" id="{3530D148-E1C2-B952-CD46-846107F138FD}"/>
              </a:ext>
            </a:extLst>
          </p:cNvPr>
          <p:cNvSpPr/>
          <p:nvPr/>
        </p:nvSpPr>
        <p:spPr>
          <a:xfrm>
            <a:off x="3301603" y="6459903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cs typeface="Prompt Medium" pitchFamily="34" charset="-120"/>
              </a:rPr>
              <a:t>Donate</a:t>
            </a:r>
            <a:endParaRPr lang="en-US" sz="280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6209D604-2962-C2E7-B613-5E9D05FA034D}"/>
              </a:ext>
            </a:extLst>
          </p:cNvPr>
          <p:cNvSpPr/>
          <p:nvPr/>
        </p:nvSpPr>
        <p:spPr>
          <a:xfrm>
            <a:off x="2943344" y="6914603"/>
            <a:ext cx="3600212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For Preservation &amp; Conversation</a:t>
            </a:r>
            <a:endParaRPr lang="en-US" sz="1800" dirty="0"/>
          </a:p>
        </p:txBody>
      </p:sp>
      <p:pic>
        <p:nvPicPr>
          <p:cNvPr id="27" name="Graphic 26" descr="Money outline">
            <a:extLst>
              <a:ext uri="{FF2B5EF4-FFF2-40B4-BE49-F238E27FC236}">
                <a16:creationId xmlns:a16="http://schemas.microsoft.com/office/drawing/2014/main" id="{263E1F06-55A1-4763-7916-A7FB7310A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0346" y="5369494"/>
            <a:ext cx="1143308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BEDDD0-99D9-73BC-8AF2-0D54E66A0D5E}"/>
              </a:ext>
            </a:extLst>
          </p:cNvPr>
          <p:cNvSpPr/>
          <p:nvPr/>
        </p:nvSpPr>
        <p:spPr>
          <a:xfrm>
            <a:off x="889001" y="714136"/>
            <a:ext cx="2207566" cy="605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Sources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562B2F-85AC-CAC2-3134-26A2726B607F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C7C9AD1-3D9C-7D8D-7D5B-BFD9144A5BFF}"/>
              </a:ext>
            </a:extLst>
          </p:cNvPr>
          <p:cNvSpPr txBox="1"/>
          <p:nvPr/>
        </p:nvSpPr>
        <p:spPr>
          <a:xfrm>
            <a:off x="1280159" y="2508069"/>
            <a:ext cx="9914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/>
                </a:solidFill>
                <a:latin typeface="Mukta Light" panose="020B0604020202020204" charset="0"/>
                <a:cs typeface="Mukta Light" panose="020B0604020202020204" charset="0"/>
              </a:rPr>
              <a:t>Data Collection : </a:t>
            </a:r>
            <a:r>
              <a:rPr lang="en-IN" sz="28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https://ourworldindata.org/population-growth</a:t>
            </a:r>
            <a:endParaRPr lang="en-IN" sz="2800" dirty="0">
              <a:solidFill>
                <a:schemeClr val="accent6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bg2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19949-506C-866A-D6B7-9943CDF6F8FD}"/>
              </a:ext>
            </a:extLst>
          </p:cNvPr>
          <p:cNvSpPr txBox="1"/>
          <p:nvPr/>
        </p:nvSpPr>
        <p:spPr>
          <a:xfrm>
            <a:off x="1280159" y="4252850"/>
            <a:ext cx="854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/>
                </a:solidFill>
                <a:latin typeface="Mukta Light" panose="020B0604020202020204" charset="0"/>
                <a:cs typeface="Mukta Light" panose="020B0604020202020204" charset="0"/>
              </a:rPr>
              <a:t>Fig 2. Top 10 countries suffering from the deforestation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D0E1F-75E9-77CA-15E1-D98634C35D3F}"/>
              </a:ext>
            </a:extLst>
          </p:cNvPr>
          <p:cNvSpPr txBox="1"/>
          <p:nvPr/>
        </p:nvSpPr>
        <p:spPr>
          <a:xfrm>
            <a:off x="1280159" y="5194102"/>
            <a:ext cx="7595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/>
                </a:solidFill>
                <a:latin typeface="Mukta Light" panose="020B0604020202020204" charset="0"/>
                <a:cs typeface="Mukta Light" panose="020B0604020202020204" charset="0"/>
              </a:rPr>
              <a:t>Fig 3. Comparison of deforestation : 1990 vs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EE9CA-34BF-1B96-31BF-14D231354FC3}"/>
              </a:ext>
            </a:extLst>
          </p:cNvPr>
          <p:cNvSpPr txBox="1"/>
          <p:nvPr/>
        </p:nvSpPr>
        <p:spPr>
          <a:xfrm>
            <a:off x="1280159" y="3306699"/>
            <a:ext cx="518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/>
                </a:solidFill>
                <a:latin typeface="Mukta Light" panose="020B0604020202020204" charset="0"/>
                <a:cs typeface="Mukta Light" panose="020B0604020202020204" charset="0"/>
              </a:rPr>
              <a:t>Fig 1. Urbanization: 1950 vs 2023</a:t>
            </a:r>
          </a:p>
        </p:txBody>
      </p:sp>
    </p:spTree>
    <p:extLst>
      <p:ext uri="{BB962C8B-B14F-4D97-AF65-F5344CB8AC3E}">
        <p14:creationId xmlns:p14="http://schemas.microsoft.com/office/powerpoint/2010/main" val="208128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6BA58-8610-9E1F-E2AA-1148180B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52B66-C5F5-34FA-8521-7AE5AE93910F}"/>
              </a:ext>
            </a:extLst>
          </p:cNvPr>
          <p:cNvSpPr txBox="1"/>
          <p:nvPr/>
        </p:nvSpPr>
        <p:spPr>
          <a:xfrm>
            <a:off x="1209277" y="2518997"/>
            <a:ext cx="55305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7030A0"/>
                </a:solidFill>
                <a:latin typeface="Prompt Medium" panose="00000600000000000000" pitchFamily="2" charset="-34"/>
                <a:cs typeface="Prompt Medium" panose="00000600000000000000" pitchFamily="2" charset="-34"/>
              </a:rPr>
              <a:t>Thank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B3E91-1182-8660-CCE8-BB3E2D8E3414}"/>
              </a:ext>
            </a:extLst>
          </p:cNvPr>
          <p:cNvSpPr txBox="1"/>
          <p:nvPr/>
        </p:nvSpPr>
        <p:spPr>
          <a:xfrm>
            <a:off x="3360855" y="4435418"/>
            <a:ext cx="3954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7030A0"/>
                </a:solidFill>
                <a:latin typeface="Prompt Medium" panose="00000600000000000000" pitchFamily="2" charset="-34"/>
                <a:cs typeface="Prompt Medium" panose="00000600000000000000" pitchFamily="2" charset="-34"/>
              </a:rPr>
              <a:t>You!!</a:t>
            </a:r>
          </a:p>
        </p:txBody>
      </p:sp>
      <p:pic>
        <p:nvPicPr>
          <p:cNvPr id="5" name="Picture 4" descr="Water droplets on a window">
            <a:extLst>
              <a:ext uri="{FF2B5EF4-FFF2-40B4-BE49-F238E27FC236}">
                <a16:creationId xmlns:a16="http://schemas.microsoft.com/office/drawing/2014/main" id="{6F17B61F-8D2B-B13C-D349-CAA88FB9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90558" y="0"/>
            <a:ext cx="673984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5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meeting">
            <a:extLst>
              <a:ext uri="{FF2B5EF4-FFF2-40B4-BE49-F238E27FC236}">
                <a16:creationId xmlns:a16="http://schemas.microsoft.com/office/drawing/2014/main" id="{C50D32D8-0D6A-3D33-E6E6-B76E447A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5921115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F78A5A2-70A1-AF27-DE30-E5BD20EF90A6}"/>
              </a:ext>
            </a:extLst>
          </p:cNvPr>
          <p:cNvSpPr/>
          <p:nvPr/>
        </p:nvSpPr>
        <p:spPr>
          <a:xfrm>
            <a:off x="7315192" y="822804"/>
            <a:ext cx="2068643" cy="661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Agenda</a:t>
            </a:r>
            <a:endParaRPr lang="en-US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9E5856-3C3E-1FBF-9F1A-C52D7276F209}"/>
              </a:ext>
            </a:extLst>
          </p:cNvPr>
          <p:cNvCxnSpPr>
            <a:cxnSpLocks/>
          </p:cNvCxnSpPr>
          <p:nvPr/>
        </p:nvCxnSpPr>
        <p:spPr>
          <a:xfrm>
            <a:off x="7315192" y="1678898"/>
            <a:ext cx="526154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0">
            <a:extLst>
              <a:ext uri="{FF2B5EF4-FFF2-40B4-BE49-F238E27FC236}">
                <a16:creationId xmlns:a16="http://schemas.microsoft.com/office/drawing/2014/main" id="{F8091093-1A6C-5575-941F-6B739F779E9B}"/>
              </a:ext>
            </a:extLst>
          </p:cNvPr>
          <p:cNvSpPr/>
          <p:nvPr/>
        </p:nvSpPr>
        <p:spPr>
          <a:xfrm>
            <a:off x="7315193" y="1933344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C6BFEE"/>
                </a:solidFill>
                <a:latin typeface="Mukta Bold"/>
                <a:cs typeface="Prompt Medium" pitchFamily="34" charset="-120"/>
              </a:rPr>
              <a:t>Introduction</a:t>
            </a:r>
            <a:endParaRPr lang="en-US" sz="3000" dirty="0">
              <a:latin typeface="Mukta Bold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D339FB09-72F2-84C3-EFC9-457DB3406E60}"/>
              </a:ext>
            </a:extLst>
          </p:cNvPr>
          <p:cNvSpPr/>
          <p:nvPr/>
        </p:nvSpPr>
        <p:spPr>
          <a:xfrm>
            <a:off x="7315189" y="2592101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C6BFEE"/>
                </a:solidFill>
                <a:latin typeface="Mukta Bold"/>
                <a:cs typeface="Prompt Medium" pitchFamily="34" charset="-120"/>
              </a:rPr>
              <a:t>Causes of Deforestation</a:t>
            </a:r>
            <a:endParaRPr lang="en-US" sz="3000" dirty="0">
              <a:latin typeface="Mukta Bold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4FC2158A-3B46-831C-7CEF-2AD8B77070A3}"/>
              </a:ext>
            </a:extLst>
          </p:cNvPr>
          <p:cNvSpPr/>
          <p:nvPr/>
        </p:nvSpPr>
        <p:spPr>
          <a:xfrm>
            <a:off x="8067196" y="3054720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C6BFEE"/>
                </a:solidFill>
                <a:latin typeface="Mukta Bold"/>
                <a:cs typeface="Prompt Medium" pitchFamily="34" charset="-120"/>
              </a:rPr>
              <a:t>Logging</a:t>
            </a:r>
            <a:endParaRPr lang="en-US" sz="3000" dirty="0">
              <a:latin typeface="Mukta Bold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DCB3B0A1-8ED5-6202-FEDA-B7B48DC2A73A}"/>
              </a:ext>
            </a:extLst>
          </p:cNvPr>
          <p:cNvSpPr/>
          <p:nvPr/>
        </p:nvSpPr>
        <p:spPr>
          <a:xfrm>
            <a:off x="8067200" y="3601896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C6BFEE"/>
                </a:solidFill>
                <a:latin typeface="Mukta Bold"/>
                <a:cs typeface="Prompt Medium" pitchFamily="34" charset="-120"/>
              </a:rPr>
              <a:t>Agriculture</a:t>
            </a:r>
            <a:endParaRPr lang="en-US" sz="3000" dirty="0">
              <a:latin typeface="Mukta Bold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C53E0A5-21C0-8D8F-D1C2-62BAB8C47A4A}"/>
              </a:ext>
            </a:extLst>
          </p:cNvPr>
          <p:cNvSpPr/>
          <p:nvPr/>
        </p:nvSpPr>
        <p:spPr>
          <a:xfrm>
            <a:off x="8067200" y="4149072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C6BFEE"/>
                </a:solidFill>
                <a:latin typeface="Mukta Bold"/>
                <a:cs typeface="Prompt Medium" pitchFamily="34" charset="-120"/>
              </a:rPr>
              <a:t>Ecological Consequences</a:t>
            </a:r>
            <a:endParaRPr lang="en-US" sz="3000" dirty="0">
              <a:latin typeface="Mukta Bold"/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355CE1E9-DB3F-5D8E-3C77-79EDC9A373CC}"/>
              </a:ext>
            </a:extLst>
          </p:cNvPr>
          <p:cNvSpPr/>
          <p:nvPr/>
        </p:nvSpPr>
        <p:spPr>
          <a:xfrm>
            <a:off x="8067204" y="4696248"/>
            <a:ext cx="450954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C6BFEE"/>
                </a:solidFill>
                <a:latin typeface="Mukta Bold"/>
                <a:cs typeface="Prompt Medium" pitchFamily="34" charset="-120"/>
              </a:rPr>
              <a:t>Urbanization</a:t>
            </a:r>
            <a:endParaRPr lang="en-US" sz="3000" dirty="0">
              <a:latin typeface="Mukta Bold"/>
            </a:endParaRPr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E24EBEB6-2460-0A5D-D470-A5F5F0476388}"/>
              </a:ext>
            </a:extLst>
          </p:cNvPr>
          <p:cNvSpPr/>
          <p:nvPr/>
        </p:nvSpPr>
        <p:spPr>
          <a:xfrm>
            <a:off x="7315186" y="5621486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C6BFEE"/>
                </a:solidFill>
                <a:latin typeface="Mukta Bold"/>
                <a:cs typeface="Prompt Medium" pitchFamily="34" charset="-120"/>
              </a:rPr>
              <a:t>Comparison : 1950 vs 2005</a:t>
            </a:r>
            <a:endParaRPr lang="en-US" sz="3000" dirty="0">
              <a:latin typeface="Mukta Bold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4A862B4E-7694-C535-F02B-2532896ED525}"/>
              </a:ext>
            </a:extLst>
          </p:cNvPr>
          <p:cNvSpPr/>
          <p:nvPr/>
        </p:nvSpPr>
        <p:spPr>
          <a:xfrm>
            <a:off x="7315194" y="6284256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C6BFEE"/>
                </a:solidFill>
                <a:latin typeface="Mukta Bold"/>
                <a:cs typeface="Prompt Medium" pitchFamily="34" charset="-120"/>
              </a:rPr>
              <a:t>Prevention Strategies</a:t>
            </a:r>
            <a:endParaRPr lang="en-US" sz="3000" dirty="0">
              <a:latin typeface="Mukta Bold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833DEC55-9331-6040-4644-E96EA9661CF7}"/>
              </a:ext>
            </a:extLst>
          </p:cNvPr>
          <p:cNvSpPr/>
          <p:nvPr/>
        </p:nvSpPr>
        <p:spPr>
          <a:xfrm>
            <a:off x="7315194" y="6970954"/>
            <a:ext cx="5261550" cy="80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C6BFEE"/>
                </a:solidFill>
                <a:latin typeface="Mukta Bold"/>
                <a:cs typeface="Prompt Medium" pitchFamily="34" charset="-120"/>
              </a:rPr>
              <a:t>Resources</a:t>
            </a:r>
            <a:endParaRPr lang="en-US" sz="3000" dirty="0">
              <a:latin typeface="Mukta Bold"/>
            </a:endParaRPr>
          </a:p>
        </p:txBody>
      </p:sp>
    </p:spTree>
    <p:extLst>
      <p:ext uri="{BB962C8B-B14F-4D97-AF65-F5344CB8AC3E}">
        <p14:creationId xmlns:p14="http://schemas.microsoft.com/office/powerpoint/2010/main" val="60298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board with a diagram and charts">
            <a:extLst>
              <a:ext uri="{FF2B5EF4-FFF2-40B4-BE49-F238E27FC236}">
                <a16:creationId xmlns:a16="http://schemas.microsoft.com/office/drawing/2014/main" id="{54998465-909C-6AF9-1617-4F40E6F3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60" y="1"/>
            <a:ext cx="14630400" cy="343519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CCB9A12-3E7B-EB31-9798-1657C3C8D6D5}"/>
              </a:ext>
            </a:extLst>
          </p:cNvPr>
          <p:cNvSpPr/>
          <p:nvPr/>
        </p:nvSpPr>
        <p:spPr>
          <a:xfrm>
            <a:off x="849154" y="3821788"/>
            <a:ext cx="7641431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Understanding Deforestation</a:t>
            </a:r>
            <a:endParaRPr lang="en-US" sz="42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E8D3D8A-4AB7-E213-DE0F-9E47EC2B458C}"/>
              </a:ext>
            </a:extLst>
          </p:cNvPr>
          <p:cNvSpPr/>
          <p:nvPr/>
        </p:nvSpPr>
        <p:spPr>
          <a:xfrm>
            <a:off x="849154" y="4652426"/>
            <a:ext cx="12932093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Deforestation is the clearing of forests for other land uses. Forests cover 31% of the Earth’s land surface. Since 1990, we've lost 178 million hectares of forest.</a:t>
            </a:r>
            <a:endParaRPr lang="en-US" sz="19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8E6CB0C-D255-8804-0BF5-CC06D823408E}"/>
              </a:ext>
            </a:extLst>
          </p:cNvPr>
          <p:cNvSpPr/>
          <p:nvPr/>
        </p:nvSpPr>
        <p:spPr>
          <a:xfrm>
            <a:off x="849154" y="5795010"/>
            <a:ext cx="4148971" cy="1759029"/>
          </a:xfrm>
          <a:prstGeom prst="roundRect">
            <a:avLst>
              <a:gd name="adj" fmla="val 579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8BE97A9-5C07-B457-D8F4-86E30BE149A8}"/>
              </a:ext>
            </a:extLst>
          </p:cNvPr>
          <p:cNvSpPr/>
          <p:nvPr/>
        </p:nvSpPr>
        <p:spPr>
          <a:xfrm>
            <a:off x="1099304" y="6045160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Land Conversion</a:t>
            </a:r>
            <a:endParaRPr lang="en-US" sz="21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F62DE9E-ACBE-70F3-CECA-364D0AC728C5}"/>
              </a:ext>
            </a:extLst>
          </p:cNvPr>
          <p:cNvSpPr/>
          <p:nvPr/>
        </p:nvSpPr>
        <p:spPr>
          <a:xfrm>
            <a:off x="1099304" y="6527602"/>
            <a:ext cx="3648670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Changing forest areas for agriculture, urban areas, and more.</a:t>
            </a:r>
            <a:endParaRPr lang="en-US" sz="19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76D23551-35D5-2958-B144-B2C2C05C6029}"/>
              </a:ext>
            </a:extLst>
          </p:cNvPr>
          <p:cNvSpPr/>
          <p:nvPr/>
        </p:nvSpPr>
        <p:spPr>
          <a:xfrm>
            <a:off x="5240655" y="5795010"/>
            <a:ext cx="4148971" cy="1759029"/>
          </a:xfrm>
          <a:prstGeom prst="roundRect">
            <a:avLst>
              <a:gd name="adj" fmla="val 579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7F65882-9F51-C7DA-6D20-74BDEAACE813}"/>
              </a:ext>
            </a:extLst>
          </p:cNvPr>
          <p:cNvSpPr/>
          <p:nvPr/>
        </p:nvSpPr>
        <p:spPr>
          <a:xfrm>
            <a:off x="5490805" y="6045160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Forest Coverage</a:t>
            </a:r>
            <a:endParaRPr lang="en-US" sz="21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F6DE9E2-BC31-55D0-3C7A-1D0C765FC1DB}"/>
              </a:ext>
            </a:extLst>
          </p:cNvPr>
          <p:cNvSpPr/>
          <p:nvPr/>
        </p:nvSpPr>
        <p:spPr>
          <a:xfrm>
            <a:off x="5490805" y="6527602"/>
            <a:ext cx="3648670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Forests once covered a significantly larger portion of the Earth.</a:t>
            </a:r>
            <a:endParaRPr lang="en-US" sz="19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9DF372D7-12DE-230C-8FDC-E92057349AE7}"/>
              </a:ext>
            </a:extLst>
          </p:cNvPr>
          <p:cNvSpPr/>
          <p:nvPr/>
        </p:nvSpPr>
        <p:spPr>
          <a:xfrm>
            <a:off x="9632156" y="5795010"/>
            <a:ext cx="4148971" cy="1759029"/>
          </a:xfrm>
          <a:prstGeom prst="roundRect">
            <a:avLst>
              <a:gd name="adj" fmla="val 579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507F19C-059C-3B34-9FAB-932F2EEE8474}"/>
              </a:ext>
            </a:extLst>
          </p:cNvPr>
          <p:cNvSpPr/>
          <p:nvPr/>
        </p:nvSpPr>
        <p:spPr>
          <a:xfrm>
            <a:off x="9882307" y="6045160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Global Impact</a:t>
            </a:r>
            <a:endParaRPr lang="en-US" sz="21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506AF4D-A928-A96B-573A-EF3E8D5B616F}"/>
              </a:ext>
            </a:extLst>
          </p:cNvPr>
          <p:cNvSpPr/>
          <p:nvPr/>
        </p:nvSpPr>
        <p:spPr>
          <a:xfrm>
            <a:off x="9882307" y="6527602"/>
            <a:ext cx="3648670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Deforestation affects global climate patterns and ecosystems.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66790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2527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Impact of Logging Operations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96715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Logging is responsible for ~15% of deforestation globally. This includes both legal and illegal logging activities. The impact includes habitat destruction and soil erosion.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470761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666280" y="47076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Habitat Destruction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519862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Forests are vital for various species' survival.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61181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666280" y="611814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Soil Erosion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666280" y="660915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Logging can significantly degrade the quality of the soil.</a:t>
            </a:r>
            <a:endParaRPr lang="en-US" sz="1900" dirty="0"/>
          </a:p>
        </p:txBody>
      </p:sp>
      <p:pic>
        <p:nvPicPr>
          <p:cNvPr id="12" name="Picture 11" descr="A stack of logs in a pile&#10;&#10;AI-generated content may be incorrect.">
            <a:extLst>
              <a:ext uri="{FF2B5EF4-FFF2-40B4-BE49-F238E27FC236}">
                <a16:creationId xmlns:a16="http://schemas.microsoft.com/office/drawing/2014/main" id="{7C687411-8931-32CF-134F-26BE6AFAC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44686" y="0"/>
            <a:ext cx="5485028" cy="8229600"/>
          </a:xfrm>
          <a:prstGeom prst="rect">
            <a:avLst/>
          </a:prstGeom>
        </p:spPr>
      </p:pic>
      <p:pic>
        <p:nvPicPr>
          <p:cNvPr id="14" name="Graphic 13" descr="Rainforest with solid fill">
            <a:extLst>
              <a:ext uri="{FF2B5EF4-FFF2-40B4-BE49-F238E27FC236}">
                <a16:creationId xmlns:a16="http://schemas.microsoft.com/office/drawing/2014/main" id="{BD31B446-F9D2-0ED3-915D-3A5FEC8B0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681" y="4780526"/>
            <a:ext cx="400137" cy="400137"/>
          </a:xfrm>
          <a:prstGeom prst="rect">
            <a:avLst/>
          </a:prstGeom>
        </p:spPr>
      </p:pic>
      <p:pic>
        <p:nvPicPr>
          <p:cNvPr id="16" name="Graphic 15" descr="Plant With Roots with solid fill">
            <a:extLst>
              <a:ext uri="{FF2B5EF4-FFF2-40B4-BE49-F238E27FC236}">
                <a16:creationId xmlns:a16="http://schemas.microsoft.com/office/drawing/2014/main" id="{FFACF780-BB26-6F92-1AFE-F3651A0C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01" y="6186011"/>
            <a:ext cx="419695" cy="4196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C6F2C-83F4-42DF-B6D1-B37175204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CE9AB24-3907-B1F0-9A81-698C45CC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B086942-E93F-F452-6B49-0E55C5691AD7}"/>
              </a:ext>
            </a:extLst>
          </p:cNvPr>
          <p:cNvSpPr/>
          <p:nvPr/>
        </p:nvSpPr>
        <p:spPr>
          <a:xfrm>
            <a:off x="6275903" y="933926"/>
            <a:ext cx="7221379" cy="62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Agriculture: A Leading Cause</a:t>
            </a:r>
            <a:endParaRPr lang="en-US" sz="39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CDCC31E-7198-4F47-09D0-6CD13A6DBEBC}"/>
              </a:ext>
            </a:extLst>
          </p:cNvPr>
          <p:cNvSpPr/>
          <p:nvPr/>
        </p:nvSpPr>
        <p:spPr>
          <a:xfrm>
            <a:off x="6275903" y="1898690"/>
            <a:ext cx="756499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Agriculture accounts for approximately 80% of global deforestation. High demand for beef, soy, and palm oil are major factors. The Amazon rainforest has been cleared for cattle ranching.</a:t>
            </a:r>
            <a:endParaRPr lang="en-US" sz="175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57FC8888-8133-678F-9E3E-FAEE2A0F0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03" y="3235404"/>
            <a:ext cx="1127879" cy="1353383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E5E17EE8-06D4-5088-3AF1-DAC60B1FD551}"/>
              </a:ext>
            </a:extLst>
          </p:cNvPr>
          <p:cNvSpPr/>
          <p:nvPr/>
        </p:nvSpPr>
        <p:spPr>
          <a:xfrm>
            <a:off x="7742039" y="3460909"/>
            <a:ext cx="250638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Beef Demand</a:t>
            </a:r>
            <a:endParaRPr lang="en-US" sz="19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99BB6C13-26EB-E2FC-251C-B0C6C828D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03" y="4588788"/>
            <a:ext cx="1127879" cy="1353383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6E140095-87A7-3680-B997-39035E695CDA}"/>
              </a:ext>
            </a:extLst>
          </p:cNvPr>
          <p:cNvSpPr/>
          <p:nvPr/>
        </p:nvSpPr>
        <p:spPr>
          <a:xfrm>
            <a:off x="7742039" y="4814292"/>
            <a:ext cx="250638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Soy Production</a:t>
            </a:r>
            <a:endParaRPr lang="en-US" sz="1950" dirty="0"/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869961E6-F938-AD56-657A-721B5014B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903" y="5942171"/>
            <a:ext cx="1127879" cy="1353383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E3C13121-1412-694E-73D0-483461E9A0CB}"/>
              </a:ext>
            </a:extLst>
          </p:cNvPr>
          <p:cNvSpPr/>
          <p:nvPr/>
        </p:nvSpPr>
        <p:spPr>
          <a:xfrm>
            <a:off x="7742039" y="6167676"/>
            <a:ext cx="250638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Palm Oil</a:t>
            </a:r>
            <a:endParaRPr lang="en-US" sz="1950" dirty="0"/>
          </a:p>
        </p:txBody>
      </p:sp>
      <p:pic>
        <p:nvPicPr>
          <p:cNvPr id="14" name="Picture 13" descr="A diagram of a farm">
            <a:extLst>
              <a:ext uri="{FF2B5EF4-FFF2-40B4-BE49-F238E27FC236}">
                <a16:creationId xmlns:a16="http://schemas.microsoft.com/office/drawing/2014/main" id="{98444288-AEBA-4B65-2A56-25A5182DA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0"/>
            <a:ext cx="5486400" cy="82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2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8EE3F-3D22-4AC0-DED4-1616E5B0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687354-9124-50D3-1E5C-5D0624CA091C}"/>
              </a:ext>
            </a:extLst>
          </p:cNvPr>
          <p:cNvSpPr/>
          <p:nvPr/>
        </p:nvSpPr>
        <p:spPr>
          <a:xfrm>
            <a:off x="889001" y="694374"/>
            <a:ext cx="1094594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Correlation b/w Deforestation &amp;: Agriculture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1B64AF-EBA5-6105-3919-8E6297A1F52E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467B768E-0753-0781-71ED-8EC8BFCB73A6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Mukta Light" panose="020B0604020202020204" charset="0"/>
                <a:cs typeface="Mukta Light" panose="020B0604020202020204" charset="0"/>
              </a:rPr>
              <a:t>Fig 3.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054CE-9255-20DE-84DF-9EA61676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61" y="1804030"/>
            <a:ext cx="12130622" cy="51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2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5134E-0233-F492-F16C-06BC7353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C60742F-347C-741D-A338-A583FD14115F}"/>
              </a:ext>
            </a:extLst>
          </p:cNvPr>
          <p:cNvSpPr/>
          <p:nvPr/>
        </p:nvSpPr>
        <p:spPr>
          <a:xfrm>
            <a:off x="864037" y="493344"/>
            <a:ext cx="717899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Urbanization : Major Cause</a:t>
            </a:r>
            <a:endParaRPr lang="en-US" sz="43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E5FC289-F3B2-4617-3A1A-7672F25B37E5}"/>
              </a:ext>
            </a:extLst>
          </p:cNvPr>
          <p:cNvSpPr/>
          <p:nvPr/>
        </p:nvSpPr>
        <p:spPr>
          <a:xfrm>
            <a:off x="864037" y="1560091"/>
            <a:ext cx="1103815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Forests are home to 80% of terrestrial biodiversity. </a:t>
            </a:r>
          </a:p>
          <a:p>
            <a:pPr marL="342900" indent="-342900" algn="l">
              <a:lnSpc>
                <a:spcPts val="31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Deforestation contributes ~10% of global emissions. It leads to soil erosion and water cycle disruption.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9B0FFB-1ABE-3B1E-2B95-68734C3A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731136"/>
            <a:ext cx="10873490" cy="4525433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CE82AAB-9D92-D283-1892-2B82348C4749}"/>
              </a:ext>
            </a:extLst>
          </p:cNvPr>
          <p:cNvSpPr/>
          <p:nvPr/>
        </p:nvSpPr>
        <p:spPr>
          <a:xfrm>
            <a:off x="1028700" y="7193867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Mukta Light" panose="020B0604020202020204" charset="0"/>
                <a:cs typeface="Mukta Light" panose="020B0604020202020204" charset="0"/>
              </a:rPr>
              <a:t>Fig 1.  </a:t>
            </a:r>
          </a:p>
        </p:txBody>
      </p:sp>
    </p:spTree>
    <p:extLst>
      <p:ext uri="{BB962C8B-B14F-4D97-AF65-F5344CB8AC3E}">
        <p14:creationId xmlns:p14="http://schemas.microsoft.com/office/powerpoint/2010/main" val="277677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448CE-6CD4-2A44-681E-C3E875F5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9EB928D-9B92-1C49-2AFA-32B537E12626}"/>
              </a:ext>
            </a:extLst>
          </p:cNvPr>
          <p:cNvSpPr/>
          <p:nvPr/>
        </p:nvSpPr>
        <p:spPr>
          <a:xfrm>
            <a:off x="889001" y="694374"/>
            <a:ext cx="10945948" cy="65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Comparison : 1990 vs 2015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A00E19-A021-8BF5-1514-36F63CD82708}"/>
              </a:ext>
            </a:extLst>
          </p:cNvPr>
          <p:cNvCxnSpPr>
            <a:cxnSpLocks/>
          </p:cNvCxnSpPr>
          <p:nvPr/>
        </p:nvCxnSpPr>
        <p:spPr>
          <a:xfrm>
            <a:off x="889001" y="1511300"/>
            <a:ext cx="106984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6D06601A-1609-0306-33CD-A4565A247EB5}"/>
              </a:ext>
            </a:extLst>
          </p:cNvPr>
          <p:cNvSpPr/>
          <p:nvPr/>
        </p:nvSpPr>
        <p:spPr>
          <a:xfrm>
            <a:off x="889001" y="7088662"/>
            <a:ext cx="10706100" cy="542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Mukta Light" panose="020B0604020202020204" charset="0"/>
                <a:cs typeface="Mukta Light" panose="020B0604020202020204" charset="0"/>
              </a:rPr>
              <a:t>Fig 3. </a:t>
            </a:r>
          </a:p>
        </p:txBody>
      </p:sp>
      <p:pic>
        <p:nvPicPr>
          <p:cNvPr id="3" name="Picture Placeholder 24">
            <a:extLst>
              <a:ext uri="{FF2B5EF4-FFF2-40B4-BE49-F238E27FC236}">
                <a16:creationId xmlns:a16="http://schemas.microsoft.com/office/drawing/2014/main" id="{68233EDE-A573-E231-DD54-39251E1D5A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" r="3867"/>
          <a:stretch>
            <a:fillRect/>
          </a:stretch>
        </p:blipFill>
        <p:spPr>
          <a:xfrm>
            <a:off x="7466604" y="2105968"/>
            <a:ext cx="5694753" cy="4388025"/>
          </a:xfrm>
          <a:prstGeom prst="rect">
            <a:avLst/>
          </a:prstGeom>
        </p:spPr>
      </p:pic>
      <p:pic>
        <p:nvPicPr>
          <p:cNvPr id="4" name="Picture Placeholder 22">
            <a:extLst>
              <a:ext uri="{FF2B5EF4-FFF2-40B4-BE49-F238E27FC236}">
                <a16:creationId xmlns:a16="http://schemas.microsoft.com/office/drawing/2014/main" id="{4715EA3A-A4C5-0680-CCA1-490AE0006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9" r="3839"/>
          <a:stretch>
            <a:fillRect/>
          </a:stretch>
        </p:blipFill>
        <p:spPr>
          <a:xfrm>
            <a:off x="1327136" y="2105968"/>
            <a:ext cx="5988064" cy="43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8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0A0B21"/>
          </a:fgClr>
          <a:bgClr>
            <a:srgbClr val="0A0B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6DBA3-2B85-ECE5-E119-73BF077D3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3AA93FA-FAB1-4D3D-1126-72FAC4D4D280}"/>
              </a:ext>
            </a:extLst>
          </p:cNvPr>
          <p:cNvSpPr/>
          <p:nvPr/>
        </p:nvSpPr>
        <p:spPr>
          <a:xfrm>
            <a:off x="864037" y="733187"/>
            <a:ext cx="682728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Ecological Consequences</a:t>
            </a:r>
            <a:endParaRPr lang="en-US" sz="43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E3B6431-0505-2A47-8930-A5A4457E0AD8}"/>
              </a:ext>
            </a:extLst>
          </p:cNvPr>
          <p:cNvSpPr/>
          <p:nvPr/>
        </p:nvSpPr>
        <p:spPr>
          <a:xfrm>
            <a:off x="864037" y="191273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Forests are home to 80% of terrestrial biodiversity. </a:t>
            </a:r>
          </a:p>
          <a:p>
            <a:pPr marL="342900" indent="-342900" algn="l">
              <a:lnSpc>
                <a:spcPts val="31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Deforestation contributes ~10% of global emissions. It leads to soil erosion and water cycle disruption.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8A91959-E5CA-68F9-70E5-B1B039CE4AF1}"/>
              </a:ext>
            </a:extLst>
          </p:cNvPr>
          <p:cNvSpPr/>
          <p:nvPr/>
        </p:nvSpPr>
        <p:spPr>
          <a:xfrm>
            <a:off x="1820347" y="50669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Biodiversity Loss</a:t>
            </a:r>
            <a:endParaRPr lang="en-US" sz="21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A8FD485-240E-3AAB-39C5-69BF40257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980492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A1B406D-489F-FBAF-9954-1186C7419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35" y="4735711"/>
            <a:ext cx="369332" cy="461724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1083B276-FD44-EE36-4A51-EB1491DCEE7A}"/>
              </a:ext>
            </a:extLst>
          </p:cNvPr>
          <p:cNvSpPr/>
          <p:nvPr/>
        </p:nvSpPr>
        <p:spPr>
          <a:xfrm>
            <a:off x="9943386" y="38453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Climate Change</a:t>
            </a:r>
            <a:endParaRPr lang="en-US" sz="215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6BD25CA4-CB2B-59D4-5C8C-C0B551DBF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980492"/>
            <a:ext cx="4515803" cy="4515803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18335F24-C5AB-5793-B033-099B7585B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351" y="3794998"/>
            <a:ext cx="369332" cy="461724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1D53CB75-E911-88DA-7B94-831FAD621411}"/>
              </a:ext>
            </a:extLst>
          </p:cNvPr>
          <p:cNvSpPr/>
          <p:nvPr/>
        </p:nvSpPr>
        <p:spPr>
          <a:xfrm>
            <a:off x="9943386" y="62884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Water Disruption</a:t>
            </a:r>
            <a:endParaRPr lang="en-US" sz="2150" dirty="0"/>
          </a:p>
        </p:txBody>
      </p:sp>
      <p:pic>
        <p:nvPicPr>
          <p:cNvPr id="11" name="Image 4" descr="preencoded.png">
            <a:extLst>
              <a:ext uri="{FF2B5EF4-FFF2-40B4-BE49-F238E27FC236}">
                <a16:creationId xmlns:a16="http://schemas.microsoft.com/office/drawing/2014/main" id="{0A9087CF-BD46-25A5-6AB7-8BB2438F0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980492"/>
            <a:ext cx="4515803" cy="4515803"/>
          </a:xfrm>
          <a:prstGeom prst="rect">
            <a:avLst/>
          </a:prstGeom>
        </p:spPr>
      </p:pic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7C79A79E-FD20-B186-4D8E-49E985EBD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697" y="6491764"/>
            <a:ext cx="369332" cy="4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427</Words>
  <Application>Microsoft Office PowerPoint</Application>
  <PresentationFormat>Custom</PresentationFormat>
  <Paragraphs>78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Mukta Bold</vt:lpstr>
      <vt:lpstr>Arial</vt:lpstr>
      <vt:lpstr>Prompt Medium</vt:lpstr>
      <vt:lpstr>Mukta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Vashist, Aakash (Stud SRH-University)</cp:lastModifiedBy>
  <cp:revision>1</cp:revision>
  <dcterms:created xsi:type="dcterms:W3CDTF">2025-04-21T15:01:53Z</dcterms:created>
  <dcterms:modified xsi:type="dcterms:W3CDTF">2025-04-22T10:51:25Z</dcterms:modified>
</cp:coreProperties>
</file>